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8" r:id="rId4"/>
    <p:sldId id="259" r:id="rId5"/>
    <p:sldId id="263" r:id="rId6"/>
    <p:sldId id="262" r:id="rId7"/>
    <p:sldId id="260" r:id="rId8"/>
    <p:sldId id="273" r:id="rId9"/>
    <p:sldId id="275" r:id="rId10"/>
    <p:sldId id="274" r:id="rId11"/>
    <p:sldId id="276" r:id="rId12"/>
    <p:sldId id="277" r:id="rId13"/>
    <p:sldId id="272" r:id="rId14"/>
    <p:sldId id="268" r:id="rId15"/>
  </p:sldIdLst>
  <p:sldSz cx="9144000" cy="6858000" type="screen4x3"/>
  <p:notesSz cx="6735763" cy="98567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2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899BF2-F2E3-4E34-AA53-58B655AB51C1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614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488E5E-6C40-4B61-A902-D7A06CD71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742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D0AC98-54FF-4238-BD9A-6767D84C34DF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1538"/>
            <a:ext cx="5389563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614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E0E3C0-CF5A-4506-AAED-7274AAA27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010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D17D59-5ACF-4932-A856-22BBD452897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3189291-4823-49A1-A851-13393454558D}" type="datetime1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648C8-4F17-4E21-8373-A7F73F331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C5B69-5943-49F5-9A48-0226ED2B679F}" type="datetime1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19B9C-88D4-43D6-BD48-D9C904121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F696D-DE4D-4547-ACDF-56BF0A20C0D6}" type="datetime1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AF07E-3009-4641-97D8-B32850C6A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AADFD-6EA1-4F03-8974-318788D990AE}" type="datetime1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4D42F-A7C3-4294-B871-6BF6E6BEE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394A9-FAF6-49E8-AF3B-C1B4AD55F014}" type="datetime1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80474-E9AE-4877-BA3E-7FBB5AEF9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9EA10-867C-4886-A86B-EFC46C128929}" type="datetime1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06B5A-3E96-495B-9AD2-D1F6558E4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2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33F97-61F1-432E-A820-A7151AFC6EFA}" type="datetime1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24D99-9ADC-467A-9F5C-CE57E215F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0EC29-3636-4F63-A3B4-48011A9D7FA9}" type="datetime1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3D2F3-1F1D-4A23-B1A8-A3B2D6BF3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40965-82FA-4B81-B19B-6923017F0148}" type="datetime1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1057F-27DA-4885-8C03-6347B9A56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94600-395F-4EE8-BD44-2F3258460260}" type="datetime1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3EB5E-96D8-4D4B-9062-54329E30C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1225E-0FB6-4294-A565-A204D2F959A4}" type="datetime1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05754-8D2C-4DC0-AEE7-888FAF7AB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9E871-431D-476F-A76B-E615AD23BC58}" type="datetime1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685EA-27FA-4047-B1AB-B272E23A9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340AE-AE87-4EB2-B10E-D0DDAF66EF0E}" type="datetime1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BBEAA-9113-4B38-BA71-76F978AFE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028B8-6C30-4335-8928-D8A3151B94C9}" type="datetime1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D8BE9-2623-45E3-828C-95D79D553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3A142-01E6-4D3C-BC47-DBD477683C4E}" type="datetime1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BB701-5430-4694-BB2F-2FA80788A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>
                <a:solidFill>
                  <a:srgbClr val="DBF5F9"/>
                </a:solidFill>
              </a:defRPr>
            </a:lvl1pPr>
          </a:lstStyle>
          <a:p>
            <a:pPr>
              <a:defRPr/>
            </a:pPr>
            <a:fld id="{A0792168-BC35-4047-B2D8-C0F1B75234A3}" type="datetime1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>
                <a:solidFill>
                  <a:srgbClr val="DBF5F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>
                <a:solidFill>
                  <a:srgbClr val="DBF5F9"/>
                </a:solidFill>
              </a:defRPr>
            </a:lvl1pPr>
          </a:lstStyle>
          <a:p>
            <a:pPr>
              <a:defRPr/>
            </a:pPr>
            <a:fld id="{9BC6386A-DCC1-4204-8BD6-B7F8EAF65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DE78F-B1B1-4D50-8BB4-184CA01E6735}" type="datetime1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4BA3C-E76D-4A15-9A4B-DA7D8D779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8B483-A5E8-4640-A6CE-1847AAA7DB38}" type="datetime1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FBE0A-B350-488F-A583-79837ACEE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849B4-0F71-4DF2-91FA-8682C933B40C}" type="datetime1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4D82B-5970-409B-8687-83A447923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3F53D-4F82-4345-914D-3C762D61DA8B}" type="datetime1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59ADF-3E06-41ED-A339-39D8F9303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Прямая соединительная линия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D4FCD-83F0-4431-B2D8-0C4409E3EEA2}" type="datetime1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FB02A-75CA-4D22-BEBE-977CD50F0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/>
                </a:solidFill>
              </a:defRPr>
            </a:lvl1pPr>
          </a:lstStyle>
          <a:p>
            <a:pPr>
              <a:defRPr/>
            </a:pPr>
            <a:fld id="{4B46D086-88D2-4D4A-8CDE-A5D0EF4A068C}" type="datetime1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/>
                </a:solidFill>
              </a:defRPr>
            </a:lvl1pPr>
          </a:lstStyle>
          <a:p>
            <a:pPr>
              <a:defRPr/>
            </a:pPr>
            <a:fld id="{E61BF8CF-AE9B-43FF-B352-513F2AA6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04617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B699EC-449D-4A4E-929F-11DEA8182860}" type="datetime1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04617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04617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52EF25-95F8-49C8-95FE-0BA0ECD13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2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4" r:id="rId2"/>
    <p:sldLayoutId id="2147483703" r:id="rId3"/>
    <p:sldLayoutId id="2147483693" r:id="rId4"/>
    <p:sldLayoutId id="2147483692" r:id="rId5"/>
    <p:sldLayoutId id="2147483704" r:id="rId6"/>
    <p:sldLayoutId id="2147483705" r:id="rId7"/>
    <p:sldLayoutId id="2147483706" r:id="rId8"/>
    <p:sldLayoutId id="2147483707" r:id="rId9"/>
    <p:sldLayoutId id="2147483691" r:id="rId10"/>
    <p:sldLayoutId id="2147483708" r:id="rId11"/>
  </p:sldLayoutIdLst>
  <p:transition spd="slow" advTm="2000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008ABF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EB096EE-D3F7-4D48-847E-A69FD6FE5CDB}" type="datetime1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332C6CC-075A-4E8D-B7FE-79695F3B2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1" r:id="rId2"/>
    <p:sldLayoutId id="2147483710" r:id="rId3"/>
    <p:sldLayoutId id="2147483700" r:id="rId4"/>
    <p:sldLayoutId id="2147483711" r:id="rId5"/>
    <p:sldLayoutId id="2147483699" r:id="rId6"/>
    <p:sldLayoutId id="2147483698" r:id="rId7"/>
    <p:sldLayoutId id="2147483712" r:id="rId8"/>
    <p:sldLayoutId id="2147483697" r:id="rId9"/>
    <p:sldLayoutId id="2147483696" r:id="rId10"/>
    <p:sldLayoutId id="2147483695" r:id="rId11"/>
  </p:sldLayoutIdLst>
  <p:transition spd="slow" advTm="2000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h.ru/employer/1322406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slide" Target="slide6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2.xml"/><Relationship Id="rId5" Type="http://schemas.openxmlformats.org/officeDocument/2006/relationships/image" Target="../media/image3.png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slide" Target="slide6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hyperlink" Target="https://hh.ru/employer/90999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250825" y="2276475"/>
            <a:ext cx="8510588" cy="12255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400" b="1" dirty="0" smtClean="0">
                <a:solidFill>
                  <a:srgbClr val="C00000"/>
                </a:solidFill>
              </a:rPr>
              <a:t>01.03.04 Прикладная математика</a:t>
            </a:r>
            <a:br>
              <a:rPr lang="ru-RU" altLang="ru-RU" sz="3400" b="1" dirty="0" smtClean="0">
                <a:solidFill>
                  <a:srgbClr val="C00000"/>
                </a:solidFill>
              </a:rPr>
            </a:br>
            <a:r>
              <a:rPr lang="ru-RU" altLang="ru-RU" sz="3400" b="1" dirty="0" smtClean="0">
                <a:solidFill>
                  <a:srgbClr val="C00000"/>
                </a:solidFill>
              </a:rPr>
              <a:t>38.03.05 Бизнес-информатика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63" y="1557338"/>
            <a:ext cx="8593137" cy="5762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300" dirty="0" smtClean="0"/>
              <a:t>Кафедра «Математические методы и модели в экономике»</a:t>
            </a:r>
            <a:endParaRPr lang="ru-RU" sz="2300" dirty="0"/>
          </a:p>
        </p:txBody>
      </p:sp>
      <p:sp>
        <p:nvSpPr>
          <p:cNvPr id="27651" name="Номер слайда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9555DA31-DB29-4500-84BC-45B45DDABF21}" type="slidenum">
              <a:rPr lang="ru-RU" smtClean="0"/>
              <a:pPr/>
              <a:t>1</a:t>
            </a:fld>
            <a:endParaRPr lang="ru-RU" smtClean="0"/>
          </a:p>
        </p:txBody>
      </p:sp>
      <p:pic>
        <p:nvPicPr>
          <p:cNvPr id="27652" name="Picture 3" descr="Обложка на буклет кафедры3"/>
          <p:cNvPicPr>
            <a:picLocks noChangeAspect="1" noChangeArrowheads="1"/>
          </p:cNvPicPr>
          <p:nvPr/>
        </p:nvPicPr>
        <p:blipFill>
          <a:blip r:embed="rId2"/>
          <a:srcRect t="2" b="38689"/>
          <a:stretch>
            <a:fillRect/>
          </a:stretch>
        </p:blipFill>
        <p:spPr bwMode="auto">
          <a:xfrm>
            <a:off x="3851275" y="0"/>
            <a:ext cx="18732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Подзаголовок 2"/>
          <p:cNvSpPr txBox="1">
            <a:spLocks/>
          </p:cNvSpPr>
          <p:nvPr/>
        </p:nvSpPr>
        <p:spPr bwMode="auto">
          <a:xfrm>
            <a:off x="3422650" y="6080125"/>
            <a:ext cx="22320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altLang="ru-RU" sz="3000">
                <a:solidFill>
                  <a:srgbClr val="898989"/>
                </a:solidFill>
                <a:latin typeface="Gill Sans MT" pitchFamily="34" charset="0"/>
                <a:cs typeface="Arial" charset="0"/>
              </a:rPr>
              <a:t>SAS</a:t>
            </a:r>
            <a:endParaRPr lang="ru-RU" altLang="ru-RU" sz="30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3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654" name="Подзаголовок 2"/>
          <p:cNvSpPr txBox="1">
            <a:spLocks/>
          </p:cNvSpPr>
          <p:nvPr/>
        </p:nvSpPr>
        <p:spPr bwMode="auto">
          <a:xfrm>
            <a:off x="3513138" y="4705350"/>
            <a:ext cx="38084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3200">
                <a:solidFill>
                  <a:srgbClr val="898989"/>
                </a:solidFill>
                <a:latin typeface="Calibri" pitchFamily="34" charset="0"/>
                <a:cs typeface="Arial" charset="0"/>
              </a:rPr>
              <a:t>аналитик</a:t>
            </a:r>
          </a:p>
        </p:txBody>
      </p:sp>
      <p:sp>
        <p:nvSpPr>
          <p:cNvPr id="27655" name="Подзаголовок 2"/>
          <p:cNvSpPr txBox="1">
            <a:spLocks/>
          </p:cNvSpPr>
          <p:nvPr/>
        </p:nvSpPr>
        <p:spPr bwMode="auto">
          <a:xfrm>
            <a:off x="5416550" y="6281738"/>
            <a:ext cx="32051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3200">
                <a:solidFill>
                  <a:srgbClr val="898989"/>
                </a:solidFill>
                <a:latin typeface="Calibri" pitchFamily="34" charset="0"/>
                <a:cs typeface="Arial" charset="0"/>
              </a:rPr>
              <a:t>страхование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3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656" name="Подзаголовок 2"/>
          <p:cNvSpPr txBox="1">
            <a:spLocks/>
          </p:cNvSpPr>
          <p:nvPr/>
        </p:nvSpPr>
        <p:spPr bwMode="auto">
          <a:xfrm>
            <a:off x="3230563" y="4652963"/>
            <a:ext cx="21859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altLang="ru-RU" sz="1600">
                <a:solidFill>
                  <a:srgbClr val="898989"/>
                </a:solidFill>
                <a:latin typeface="Gill Sans MT" pitchFamily="34" charset="0"/>
                <a:cs typeface="Arial" charset="0"/>
              </a:rPr>
              <a:t>Eviews</a:t>
            </a:r>
            <a:endParaRPr lang="ru-RU" altLang="ru-RU" sz="16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3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657" name="Подзаголовок 2"/>
          <p:cNvSpPr txBox="1">
            <a:spLocks/>
          </p:cNvSpPr>
          <p:nvPr/>
        </p:nvSpPr>
        <p:spPr bwMode="auto">
          <a:xfrm>
            <a:off x="6396038" y="4175125"/>
            <a:ext cx="20589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altLang="ru-RU" sz="3200">
                <a:solidFill>
                  <a:srgbClr val="898989"/>
                </a:solidFill>
                <a:latin typeface="Gill Sans MT" pitchFamily="34" charset="0"/>
                <a:cs typeface="Arial" charset="0"/>
              </a:rPr>
              <a:t>SPSS</a:t>
            </a:r>
            <a:endParaRPr lang="ru-RU" altLang="ru-RU" sz="3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3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658" name="Подзаголовок 2"/>
          <p:cNvSpPr txBox="1">
            <a:spLocks/>
          </p:cNvSpPr>
          <p:nvPr/>
        </p:nvSpPr>
        <p:spPr bwMode="auto">
          <a:xfrm>
            <a:off x="915988" y="4592638"/>
            <a:ext cx="2413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1400">
                <a:solidFill>
                  <a:srgbClr val="898989"/>
                </a:solidFill>
                <a:latin typeface="Calibri" pitchFamily="34" charset="0"/>
                <a:cs typeface="Arial" charset="0"/>
              </a:rPr>
              <a:t>ценообразование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3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659" name="Подзаголовок 2"/>
          <p:cNvSpPr txBox="1">
            <a:spLocks/>
          </p:cNvSpPr>
          <p:nvPr/>
        </p:nvSpPr>
        <p:spPr bwMode="auto">
          <a:xfrm>
            <a:off x="2546350" y="3590925"/>
            <a:ext cx="5832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3200">
                <a:solidFill>
                  <a:srgbClr val="898989"/>
                </a:solidFill>
                <a:cs typeface="Arial" charset="0"/>
              </a:rPr>
              <a:t> </a:t>
            </a:r>
            <a:r>
              <a:rPr lang="ru-RU" altLang="ru-RU" sz="2800">
                <a:solidFill>
                  <a:srgbClr val="898989"/>
                </a:solidFill>
                <a:cs typeface="Arial" charset="0"/>
              </a:rPr>
              <a:t>математическое </a:t>
            </a:r>
            <a:r>
              <a:rPr lang="ru-RU" altLang="ru-RU" sz="2800">
                <a:solidFill>
                  <a:srgbClr val="898989"/>
                </a:solidFill>
                <a:latin typeface="Calibri" pitchFamily="34" charset="0"/>
                <a:cs typeface="Arial" charset="0"/>
              </a:rPr>
              <a:t>моделирование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28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660" name="Подзаголовок 2"/>
          <p:cNvSpPr txBox="1">
            <a:spLocks/>
          </p:cNvSpPr>
          <p:nvPr/>
        </p:nvSpPr>
        <p:spPr bwMode="auto">
          <a:xfrm rot="-5400000">
            <a:off x="4877594" y="5056981"/>
            <a:ext cx="30368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2400">
                <a:solidFill>
                  <a:srgbClr val="898989"/>
                </a:solidFill>
                <a:latin typeface="Calibri" pitchFamily="34" charset="0"/>
                <a:cs typeface="Arial" charset="0"/>
              </a:rPr>
              <a:t>прогнозирование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3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661" name="Подзаголовок 2"/>
          <p:cNvSpPr txBox="1">
            <a:spLocks/>
          </p:cNvSpPr>
          <p:nvPr/>
        </p:nvSpPr>
        <p:spPr bwMode="auto">
          <a:xfrm rot="5400000">
            <a:off x="-674687" y="5218113"/>
            <a:ext cx="38687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2100">
                <a:solidFill>
                  <a:srgbClr val="898989"/>
                </a:solidFill>
                <a:latin typeface="Calibri" pitchFamily="34" charset="0"/>
                <a:cs typeface="Arial" charset="0"/>
              </a:rPr>
              <a:t>технический анализ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3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662" name="Подзаголовок 2"/>
          <p:cNvSpPr txBox="1">
            <a:spLocks/>
          </p:cNvSpPr>
          <p:nvPr/>
        </p:nvSpPr>
        <p:spPr bwMode="auto">
          <a:xfrm>
            <a:off x="6532563" y="5187950"/>
            <a:ext cx="20589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3200">
                <a:solidFill>
                  <a:srgbClr val="898989"/>
                </a:solidFill>
                <a:latin typeface="Gill Sans MT" pitchFamily="34" charset="0"/>
                <a:cs typeface="Arial" charset="0"/>
              </a:rPr>
              <a:t>С++</a:t>
            </a:r>
            <a:endParaRPr lang="ru-RU" altLang="ru-RU" sz="3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3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663" name="Подзаголовок 2"/>
          <p:cNvSpPr txBox="1">
            <a:spLocks/>
          </p:cNvSpPr>
          <p:nvPr/>
        </p:nvSpPr>
        <p:spPr bwMode="auto">
          <a:xfrm>
            <a:off x="3011488" y="6421438"/>
            <a:ext cx="34480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>
                <a:solidFill>
                  <a:srgbClr val="898989"/>
                </a:solidFill>
                <a:latin typeface="Calibri" pitchFamily="34" charset="0"/>
                <a:cs typeface="Arial" charset="0"/>
              </a:rPr>
              <a:t>программирование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3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664" name="Подзаголовок 2"/>
          <p:cNvSpPr txBox="1">
            <a:spLocks/>
          </p:cNvSpPr>
          <p:nvPr/>
        </p:nvSpPr>
        <p:spPr bwMode="auto">
          <a:xfrm>
            <a:off x="1404938" y="5314950"/>
            <a:ext cx="21605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2000">
                <a:solidFill>
                  <a:srgbClr val="898989"/>
                </a:solidFill>
                <a:latin typeface="Calibri" pitchFamily="34" charset="0"/>
                <a:cs typeface="Arial" charset="0"/>
              </a:rPr>
              <a:t>базы данных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3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665" name="Подзаголовок 2"/>
          <p:cNvSpPr txBox="1">
            <a:spLocks/>
          </p:cNvSpPr>
          <p:nvPr/>
        </p:nvSpPr>
        <p:spPr bwMode="auto">
          <a:xfrm>
            <a:off x="3867150" y="4100513"/>
            <a:ext cx="24479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altLang="ru-RU" sz="3200">
                <a:solidFill>
                  <a:srgbClr val="898989"/>
                </a:solidFill>
                <a:latin typeface="Gill Sans MT" pitchFamily="34" charset="0"/>
                <a:cs typeface="Arial" charset="0"/>
              </a:rPr>
              <a:t>Data mining</a:t>
            </a:r>
            <a:endParaRPr lang="ru-RU" altLang="ru-RU" sz="3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3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666" name="Подзаголовок 2"/>
          <p:cNvSpPr txBox="1">
            <a:spLocks/>
          </p:cNvSpPr>
          <p:nvPr/>
        </p:nvSpPr>
        <p:spPr bwMode="auto">
          <a:xfrm>
            <a:off x="5829300" y="5319713"/>
            <a:ext cx="21844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altLang="ru-RU" sz="3800" b="1">
                <a:solidFill>
                  <a:srgbClr val="898989"/>
                </a:solidFill>
                <a:latin typeface="Gill Sans MT" pitchFamily="34" charset="0"/>
                <a:cs typeface="Arial" charset="0"/>
              </a:rPr>
              <a:t>R</a:t>
            </a:r>
            <a:endParaRPr lang="ru-RU" altLang="ru-RU" sz="3800" b="1">
              <a:solidFill>
                <a:srgbClr val="898989"/>
              </a:solidFill>
              <a:latin typeface="Calibri" pitchFamily="34" charset="0"/>
              <a:cs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3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667" name="Подзаголовок 2"/>
          <p:cNvSpPr txBox="1">
            <a:spLocks/>
          </p:cNvSpPr>
          <p:nvPr/>
        </p:nvSpPr>
        <p:spPr bwMode="auto">
          <a:xfrm>
            <a:off x="3668713" y="5457825"/>
            <a:ext cx="2843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ru-RU" sz="2800">
                <a:solidFill>
                  <a:srgbClr val="898989"/>
                </a:solidFill>
                <a:latin typeface="Calibri" pitchFamily="34" charset="0"/>
                <a:cs typeface="Arial" charset="0"/>
              </a:rPr>
              <a:t>Stata</a:t>
            </a:r>
            <a:endParaRPr lang="ru-RU" altLang="ru-RU" sz="28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3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668" name="Подзаголовок 2"/>
          <p:cNvSpPr txBox="1">
            <a:spLocks/>
          </p:cNvSpPr>
          <p:nvPr/>
        </p:nvSpPr>
        <p:spPr bwMode="auto">
          <a:xfrm>
            <a:off x="6115050" y="5922963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2000">
                <a:solidFill>
                  <a:srgbClr val="898989"/>
                </a:solidFill>
                <a:latin typeface="Calibri" pitchFamily="34" charset="0"/>
                <a:cs typeface="Arial" charset="0"/>
              </a:rPr>
              <a:t>оценка рисков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3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669" name="Подзаголовок 2"/>
          <p:cNvSpPr txBox="1">
            <a:spLocks/>
          </p:cNvSpPr>
          <p:nvPr/>
        </p:nvSpPr>
        <p:spPr bwMode="auto">
          <a:xfrm rot="5400000">
            <a:off x="1625600" y="5276850"/>
            <a:ext cx="36369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2200">
                <a:solidFill>
                  <a:srgbClr val="898989"/>
                </a:solidFill>
                <a:latin typeface="Calibri" pitchFamily="34" charset="0"/>
                <a:cs typeface="Arial" charset="0"/>
              </a:rPr>
              <a:t>защита информации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3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670" name="Подзаголовок 2"/>
          <p:cNvSpPr txBox="1">
            <a:spLocks/>
          </p:cNvSpPr>
          <p:nvPr/>
        </p:nvSpPr>
        <p:spPr bwMode="auto">
          <a:xfrm>
            <a:off x="5716588" y="4718050"/>
            <a:ext cx="30956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altLang="ru-RU" sz="2800">
                <a:solidFill>
                  <a:srgbClr val="898989"/>
                </a:solidFill>
                <a:latin typeface="Calibri" pitchFamily="34" charset="0"/>
                <a:cs typeface="Arial" charset="0"/>
              </a:rPr>
              <a:t>GPSS Word</a:t>
            </a:r>
            <a:endParaRPr lang="ru-RU" altLang="ru-RU" sz="28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3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671" name="Подзаголовок 2"/>
          <p:cNvSpPr txBox="1">
            <a:spLocks/>
          </p:cNvSpPr>
          <p:nvPr/>
        </p:nvSpPr>
        <p:spPr bwMode="auto">
          <a:xfrm>
            <a:off x="533400" y="5697538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2400" b="1">
                <a:solidFill>
                  <a:srgbClr val="898989"/>
                </a:solidFill>
                <a:latin typeface="Calibri" pitchFamily="34" charset="0"/>
                <a:cs typeface="Arial" charset="0"/>
              </a:rPr>
              <a:t>опционы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3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 bwMode="auto">
          <a:xfrm>
            <a:off x="644525" y="3935413"/>
            <a:ext cx="389413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altLang="ru-RU" dirty="0">
                <a:solidFill>
                  <a:srgbClr val="898989"/>
                </a:solidFill>
                <a:latin typeface="+mn-lt"/>
                <a:cs typeface="Arial" charset="0"/>
              </a:rPr>
              <a:t>имитационное моделирование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altLang="ru-RU" sz="3200" dirty="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673" name="Подзаголовок 2"/>
          <p:cNvSpPr txBox="1">
            <a:spLocks/>
          </p:cNvSpPr>
          <p:nvPr/>
        </p:nvSpPr>
        <p:spPr bwMode="auto">
          <a:xfrm>
            <a:off x="1511300" y="4832350"/>
            <a:ext cx="21605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altLang="ru-RU" b="1">
                <a:solidFill>
                  <a:srgbClr val="898989"/>
                </a:solidFill>
                <a:latin typeface="Calibri" pitchFamily="34" charset="0"/>
                <a:cs typeface="Arial" charset="0"/>
              </a:rPr>
              <a:t>SWOT-</a:t>
            </a:r>
            <a:r>
              <a:rPr lang="ru-RU" altLang="ru-RU" b="1">
                <a:solidFill>
                  <a:srgbClr val="898989"/>
                </a:solidFill>
                <a:latin typeface="Calibri" pitchFamily="34" charset="0"/>
                <a:cs typeface="Arial" charset="0"/>
              </a:rPr>
              <a:t>анализ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3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674" name="Подзаголовок 2"/>
          <p:cNvSpPr txBox="1">
            <a:spLocks/>
          </p:cNvSpPr>
          <p:nvPr/>
        </p:nvSpPr>
        <p:spPr bwMode="auto">
          <a:xfrm rot="-5400000">
            <a:off x="7202488" y="4760912"/>
            <a:ext cx="2413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>
                <a:solidFill>
                  <a:srgbClr val="898989"/>
                </a:solidFill>
                <a:latin typeface="Calibri" pitchFamily="34" charset="0"/>
                <a:cs typeface="Arial" charset="0"/>
              </a:rPr>
              <a:t>Нечеткие множества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3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675" name="Подзаголовок 2"/>
          <p:cNvSpPr txBox="1">
            <a:spLocks/>
          </p:cNvSpPr>
          <p:nvPr/>
        </p:nvSpPr>
        <p:spPr bwMode="auto">
          <a:xfrm>
            <a:off x="1009650" y="6319838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1600">
                <a:solidFill>
                  <a:srgbClr val="898989"/>
                </a:solidFill>
                <a:latin typeface="Calibri" pitchFamily="34" charset="0"/>
                <a:cs typeface="Arial" charset="0"/>
              </a:rPr>
              <a:t>Бизнес-процессы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3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71963" y="5826125"/>
            <a:ext cx="21082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chemeClr val="bg1">
                    <a:lumMod val="50000"/>
                  </a:schemeClr>
                </a:solidFill>
              </a:rPr>
              <a:t>Риск-менеджмент</a:t>
            </a:r>
          </a:p>
        </p:txBody>
      </p:sp>
      <p:sp>
        <p:nvSpPr>
          <p:cNvPr id="27677" name="Подзаголовок 2"/>
          <p:cNvSpPr txBox="1">
            <a:spLocks/>
          </p:cNvSpPr>
          <p:nvPr/>
        </p:nvSpPr>
        <p:spPr bwMode="auto">
          <a:xfrm>
            <a:off x="979488" y="3535363"/>
            <a:ext cx="313531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2000">
                <a:solidFill>
                  <a:srgbClr val="898989"/>
                </a:solidFill>
                <a:latin typeface="Calibri" pitchFamily="34" charset="0"/>
                <a:cs typeface="Arial" charset="0"/>
              </a:rPr>
              <a:t>Цифровая экономика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3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678" name="Подзаголовок 2"/>
          <p:cNvSpPr txBox="1">
            <a:spLocks/>
          </p:cNvSpPr>
          <p:nvPr/>
        </p:nvSpPr>
        <p:spPr bwMode="auto">
          <a:xfrm>
            <a:off x="4157663" y="5260975"/>
            <a:ext cx="21859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1600" b="1">
                <a:solidFill>
                  <a:srgbClr val="898989"/>
                </a:solidFill>
                <a:latin typeface="Gill Sans MT" pitchFamily="34" charset="0"/>
                <a:cs typeface="Arial" charset="0"/>
              </a:rPr>
              <a:t>Оптимизация</a:t>
            </a:r>
            <a:endParaRPr lang="ru-RU" altLang="ru-RU" sz="1600" b="1">
              <a:solidFill>
                <a:srgbClr val="898989"/>
              </a:solidFill>
              <a:latin typeface="Calibri" pitchFamily="34" charset="0"/>
              <a:cs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3200" b="1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slow" advTm="475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52128"/>
          </a:xfrm>
        </p:spPr>
        <p:txBody>
          <a:bodyPr/>
          <a:lstStyle/>
          <a:p>
            <a:r>
              <a:rPr lang="ru-RU" dirty="0"/>
              <a:t>Вакансии сайта </a:t>
            </a:r>
            <a:r>
              <a:rPr lang="en-US" dirty="0"/>
              <a:t>hh.ru</a:t>
            </a:r>
            <a:r>
              <a:rPr lang="ru-RU" dirty="0"/>
              <a:t> Москва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4BA3C-E76D-4A15-9A4B-DA7D8D779DA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81" y="1216025"/>
            <a:ext cx="3608862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ОТС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68760"/>
            <a:ext cx="1728192" cy="824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0" y="1196752"/>
            <a:ext cx="4041775" cy="486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91497"/>
            <a:ext cx="3888432" cy="24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2256330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0384"/>
          </a:xfrm>
        </p:spPr>
        <p:txBody>
          <a:bodyPr/>
          <a:lstStyle/>
          <a:p>
            <a:r>
              <a:rPr lang="ru-RU" sz="2800" dirty="0"/>
              <a:t>Вакансии сайта </a:t>
            </a:r>
            <a:r>
              <a:rPr lang="en-US" sz="2800" dirty="0"/>
              <a:t>hh.ru</a:t>
            </a:r>
            <a:r>
              <a:rPr lang="ru-RU" sz="2800" dirty="0"/>
              <a:t> </a:t>
            </a:r>
            <a:r>
              <a:rPr lang="ru-RU" sz="2800" dirty="0" smtClean="0"/>
              <a:t>Москва (оценка рисков)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4BA3C-E76D-4A15-9A4B-DA7D8D779DA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746819" cy="508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45997"/>
            <a:ext cx="3538603" cy="511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83090"/>
            <a:ext cx="3888432" cy="2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Управляющая кнопка: возврат 8">
            <a:hlinkClick r:id="rId5" action="ppaction://hlinksldjump" highlightClick="1"/>
          </p:cNvPr>
          <p:cNvSpPr/>
          <p:nvPr/>
        </p:nvSpPr>
        <p:spPr>
          <a:xfrm>
            <a:off x="8028384" y="6435426"/>
            <a:ext cx="720080" cy="28803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60321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385763" y="66675"/>
            <a:ext cx="8229600" cy="990600"/>
          </a:xfrm>
        </p:spPr>
        <p:txBody>
          <a:bodyPr/>
          <a:lstStyle/>
          <a:p>
            <a:r>
              <a:rPr lang="ru-RU" altLang="ru-RU" smtClean="0">
                <a:solidFill>
                  <a:srgbClr val="C00000"/>
                </a:solidFill>
              </a:rPr>
              <a:t>Группа для абитуриентов и студентов </a:t>
            </a:r>
            <a:r>
              <a:rPr lang="en-US" altLang="ru-RU" smtClean="0">
                <a:solidFill>
                  <a:srgbClr val="C00000"/>
                </a:solidFill>
              </a:rPr>
              <a:t>vk.com/abiturient_feu_pm</a:t>
            </a: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40962" name="Содержимое 2"/>
          <p:cNvSpPr>
            <a:spLocks noGrp="1"/>
          </p:cNvSpPr>
          <p:nvPr>
            <p:ph sz="quarter" idx="1"/>
          </p:nvPr>
        </p:nvSpPr>
        <p:spPr>
          <a:xfrm>
            <a:off x="250825" y="1341438"/>
            <a:ext cx="3457575" cy="4937125"/>
          </a:xfrm>
        </p:spPr>
        <p:txBody>
          <a:bodyPr/>
          <a:lstStyle/>
          <a:p>
            <a:r>
              <a:rPr lang="ru-RU" altLang="ru-RU" sz="2300" dirty="0" smtClean="0"/>
              <a:t>Объявления о мероприятиях кафедры </a:t>
            </a:r>
            <a:r>
              <a:rPr lang="ru-RU" altLang="ru-RU" sz="2300" dirty="0" err="1" smtClean="0"/>
              <a:t>ММиМЭ</a:t>
            </a:r>
            <a:r>
              <a:rPr lang="ru-RU" altLang="ru-RU" sz="2300" dirty="0" smtClean="0"/>
              <a:t> и ОГУ</a:t>
            </a:r>
          </a:p>
          <a:p>
            <a:r>
              <a:rPr lang="ru-RU" altLang="ru-RU" sz="2300" dirty="0" smtClean="0"/>
              <a:t>Мнения выпускников</a:t>
            </a:r>
          </a:p>
          <a:p>
            <a:r>
              <a:rPr lang="ru-RU" altLang="ru-RU" sz="2300" dirty="0" smtClean="0"/>
              <a:t>Обсуждения</a:t>
            </a:r>
          </a:p>
          <a:p>
            <a:r>
              <a:rPr lang="ru-RU" altLang="ru-RU" sz="2300" dirty="0" smtClean="0"/>
              <a:t>Информация для абитуриентов о приеме</a:t>
            </a:r>
          </a:p>
          <a:p>
            <a:r>
              <a:rPr lang="ru-RU" altLang="ru-RU" sz="2300" dirty="0" smtClean="0"/>
              <a:t>Фотоотчеты с мероприятий</a:t>
            </a:r>
          </a:p>
          <a:p>
            <a:r>
              <a:rPr lang="ru-RU" altLang="ru-RU" sz="2300" dirty="0" smtClean="0"/>
              <a:t>Интересные статьи</a:t>
            </a:r>
          </a:p>
          <a:p>
            <a:r>
              <a:rPr lang="ru-RU" altLang="ru-RU" sz="2300" dirty="0" smtClean="0"/>
              <a:t>Объявления о вакансиях</a:t>
            </a:r>
          </a:p>
          <a:p>
            <a:endParaRPr lang="ru-RU" altLang="ru-RU" sz="2200" dirty="0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0E3C5A-F133-415B-AF23-766B7D07FE2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382" y="980728"/>
            <a:ext cx="4964114" cy="582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717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4"/>
          <p:cNvSpPr>
            <a:spLocks noGrp="1"/>
          </p:cNvSpPr>
          <p:nvPr>
            <p:ph type="title"/>
          </p:nvPr>
        </p:nvSpPr>
        <p:spPr>
          <a:xfrm>
            <a:off x="1116013" y="2781300"/>
            <a:ext cx="7272337" cy="1295400"/>
          </a:xfrm>
        </p:spPr>
        <p:txBody>
          <a:bodyPr/>
          <a:lstStyle/>
          <a:p>
            <a:pPr algn="l"/>
            <a:r>
              <a:rPr lang="ru-RU" altLang="ru-RU" sz="4800" smtClean="0"/>
              <a:t>Ждем вас в наших рядах!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979479-FF33-44CD-B3D7-48D47F26C6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7272338" cy="9366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C00000"/>
                </a:solidFill>
              </a:rPr>
              <a:t>01.03.04 Прикладная математика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250825" y="1052513"/>
            <a:ext cx="8913813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Квалификация - </a:t>
            </a:r>
            <a:r>
              <a:rPr lang="ru-RU" altLang="ru-RU" sz="2000" b="1" i="1" smtClean="0"/>
              <a:t>Бакалавр прикладной математики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Профиль – </a:t>
            </a:r>
            <a:r>
              <a:rPr lang="ru-RU" altLang="ru-RU" sz="2000" b="1" i="1" smtClean="0"/>
              <a:t>Применение математических методов к решению инженерных и экономических задач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Срок обучения </a:t>
            </a:r>
            <a:r>
              <a:rPr lang="ru-RU" altLang="ru-RU" sz="2000" b="1" i="1" smtClean="0"/>
              <a:t>4 года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Форма обучения </a:t>
            </a:r>
            <a:r>
              <a:rPr lang="ru-RU" altLang="ru-RU" sz="2000" b="1" i="1" smtClean="0"/>
              <a:t>очная</a:t>
            </a:r>
            <a:r>
              <a:rPr lang="ru-RU" altLang="ru-RU" sz="2000" b="1" i="1" smtClean="0">
                <a:latin typeface="Arial" charset="0"/>
              </a:rPr>
              <a:t> (бюджетная, коммерческая основа)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Вступительные испытания: ЕГЭ по </a:t>
            </a:r>
            <a:r>
              <a:rPr lang="ru-RU" altLang="ru-RU" sz="2000" b="1" i="1" smtClean="0"/>
              <a:t>математике, </a:t>
            </a:r>
            <a:r>
              <a:rPr lang="ru-RU" altLang="ru-RU" sz="2000" smtClean="0"/>
              <a:t>русскому языку,</a:t>
            </a:r>
            <a:r>
              <a:rPr lang="ru-RU" altLang="ru-RU" sz="2000" b="1" i="1" smtClean="0"/>
              <a:t> физике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Arial" charset="0"/>
              </a:rPr>
              <a:t>Бюджетных мест </a:t>
            </a:r>
            <a:r>
              <a:rPr lang="ru-RU" altLang="ru-RU" sz="2000" b="1" i="1" smtClean="0">
                <a:latin typeface="Arial" charset="0"/>
              </a:rPr>
              <a:t>– 15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Приоритетное направление подготовки в РФ 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b="1" i="1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Сфера деятельности: </a:t>
            </a:r>
            <a:r>
              <a:rPr lang="ru-RU" altLang="ru-RU" sz="2000" b="1" i="1" smtClean="0"/>
              <a:t>анализ</a:t>
            </a:r>
            <a:r>
              <a:rPr lang="ru-RU" altLang="ru-RU" sz="2000" b="1" smtClean="0"/>
              <a:t> </a:t>
            </a:r>
            <a:r>
              <a:rPr lang="ru-RU" altLang="ru-RU" sz="2000" smtClean="0"/>
              <a:t>процессов и систем, выработка управленческих решений, оценка рисков, планирование и </a:t>
            </a:r>
            <a:r>
              <a:rPr lang="ru-RU" altLang="ru-RU" sz="2000" b="1" i="1" smtClean="0"/>
              <a:t>прогнозирование</a:t>
            </a:r>
            <a:r>
              <a:rPr lang="ru-RU" altLang="ru-RU" sz="2000" smtClean="0"/>
              <a:t> в социальной, экономической, производственной сфере на основе </a:t>
            </a:r>
            <a:r>
              <a:rPr lang="ru-RU" altLang="ru-RU" sz="2000" b="1" i="1" smtClean="0"/>
              <a:t>математического моделирования (цифровая экономика)</a:t>
            </a:r>
            <a:r>
              <a:rPr lang="ru-RU" altLang="ru-RU" sz="2000" smtClean="0">
                <a:latin typeface="Arial" charset="0"/>
              </a:rPr>
              <a:t> </a:t>
            </a:r>
            <a:r>
              <a:rPr lang="ru-RU" altLang="ru-RU" sz="2000" smtClean="0"/>
              <a:t>на основе</a:t>
            </a:r>
            <a:r>
              <a:rPr lang="ru-RU" altLang="ru-RU" sz="2000" smtClean="0">
                <a:latin typeface="Arial" charset="0"/>
              </a:rPr>
              <a:t> </a:t>
            </a:r>
            <a:r>
              <a:rPr lang="ru-RU" altLang="ru-RU" sz="2000" smtClean="0"/>
              <a:t>специализированного и </a:t>
            </a:r>
            <a:r>
              <a:rPr lang="ru-RU" altLang="ru-RU" sz="2000" b="1" i="1" smtClean="0"/>
              <a:t>собственного</a:t>
            </a:r>
            <a:r>
              <a:rPr lang="ru-RU" altLang="ru-RU" sz="2000" smtClean="0"/>
              <a:t> наукоемкого</a:t>
            </a:r>
            <a:r>
              <a:rPr lang="ru-RU" altLang="ru-RU" sz="2000" smtClean="0">
                <a:latin typeface="Arial" charset="0"/>
              </a:rPr>
              <a:t>  </a:t>
            </a:r>
            <a:r>
              <a:rPr lang="ru-RU" altLang="ru-RU" sz="2000" b="1" i="1" smtClean="0">
                <a:latin typeface="Arial" charset="0"/>
              </a:rPr>
              <a:t>программного обеспечения.</a:t>
            </a:r>
            <a:endParaRPr lang="en-US" altLang="ru-RU" sz="2000" b="1" i="1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Получение дополнительной квалификации </a:t>
            </a:r>
            <a:r>
              <a:rPr lang="ru-RU" altLang="ru-RU" sz="2000" b="1" i="1" smtClean="0"/>
              <a:t>«Переводчик в сфере профессиональной коммуникации»</a:t>
            </a:r>
          </a:p>
        </p:txBody>
      </p:sp>
      <p:sp>
        <p:nvSpPr>
          <p:cNvPr id="18435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ECC9C-4347-472A-B113-2FFAB3EA023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 smtClean="0"/>
          </a:p>
        </p:txBody>
      </p:sp>
      <p:pic>
        <p:nvPicPr>
          <p:cNvPr id="5" name="Picture 3" descr="Обложка на буклет кафедры3"/>
          <p:cNvPicPr>
            <a:picLocks noChangeAspect="1" noChangeArrowheads="1"/>
          </p:cNvPicPr>
          <p:nvPr/>
        </p:nvPicPr>
        <p:blipFill>
          <a:blip r:embed="rId2"/>
          <a:srcRect t="27251" r="4634" b="38689"/>
          <a:stretch>
            <a:fillRect/>
          </a:stretch>
        </p:blipFill>
        <p:spPr bwMode="auto">
          <a:xfrm>
            <a:off x="7148961" y="260648"/>
            <a:ext cx="1744213" cy="91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3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936625"/>
          </a:xfrm>
        </p:spPr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>
                <a:solidFill>
                  <a:srgbClr val="C00000"/>
                </a:solidFill>
              </a:rPr>
              <a:t>38.03.05</a:t>
            </a:r>
            <a:r>
              <a:rPr lang="en-US" altLang="ru-RU" smtClean="0">
                <a:solidFill>
                  <a:srgbClr val="C00000"/>
                </a:solidFill>
              </a:rPr>
              <a:t> </a:t>
            </a:r>
            <a:r>
              <a:rPr lang="ru-RU" altLang="ru-RU" smtClean="0">
                <a:solidFill>
                  <a:srgbClr val="C00000"/>
                </a:solidFill>
              </a:rPr>
              <a:t>Бизнес-информатика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611188" y="1196975"/>
            <a:ext cx="8281987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200" smtClean="0"/>
              <a:t>Квалификация - </a:t>
            </a:r>
            <a:r>
              <a:rPr lang="ru-RU" altLang="ru-RU" sz="2200" b="1" i="1" smtClean="0"/>
              <a:t>Бакалавр бизнес-информатики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smtClean="0"/>
              <a:t>Профиль</a:t>
            </a:r>
            <a:r>
              <a:rPr lang="ru-RU" altLang="ru-RU" sz="2200" b="1" i="1" smtClean="0"/>
              <a:t> – Моделирование бизнес-систем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smtClean="0"/>
              <a:t>Срок обучения </a:t>
            </a:r>
            <a:r>
              <a:rPr lang="ru-RU" altLang="ru-RU" sz="2200" b="1" i="1" smtClean="0"/>
              <a:t>4 года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smtClean="0"/>
              <a:t>Форма обучения </a:t>
            </a:r>
            <a:r>
              <a:rPr lang="ru-RU" altLang="ru-RU" sz="2200" b="1" i="1" smtClean="0"/>
              <a:t>очная</a:t>
            </a:r>
            <a:r>
              <a:rPr lang="ru-RU" altLang="ru-RU" sz="2200" b="1" i="1" smtClean="0">
                <a:latin typeface="Arial" charset="0"/>
              </a:rPr>
              <a:t> </a:t>
            </a:r>
            <a:r>
              <a:rPr lang="ru-RU" altLang="ru-RU" sz="2000" b="1" i="1" smtClean="0">
                <a:latin typeface="Arial" charset="0"/>
              </a:rPr>
              <a:t>(на коммерческой основе)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smtClean="0"/>
              <a:t>Вступительные испытания: ЕГЭ по </a:t>
            </a:r>
            <a:r>
              <a:rPr lang="ru-RU" altLang="ru-RU" sz="2200" b="1" i="1" smtClean="0"/>
              <a:t>математике, </a:t>
            </a:r>
            <a:r>
              <a:rPr lang="ru-RU" altLang="ru-RU" sz="2200" smtClean="0"/>
              <a:t>русскому языку, обществознанию</a:t>
            </a:r>
          </a:p>
          <a:p>
            <a:pPr eaLnBrk="1" hangingPunct="1">
              <a:lnSpc>
                <a:spcPct val="90000"/>
              </a:lnSpc>
            </a:pPr>
            <a:endParaRPr lang="ru-RU" altLang="ru-RU" sz="18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200" smtClean="0"/>
              <a:t>Сфера деятельности: </a:t>
            </a:r>
            <a:r>
              <a:rPr lang="ru-RU" altLang="ru-RU" sz="2200" b="1" i="1" smtClean="0"/>
              <a:t>цифровая экономика</a:t>
            </a:r>
            <a:r>
              <a:rPr lang="ru-RU" altLang="ru-RU" sz="2200" smtClean="0"/>
              <a:t> - проведение </a:t>
            </a:r>
            <a:r>
              <a:rPr lang="ru-RU" altLang="ru-RU" sz="2200" b="1" i="1" smtClean="0"/>
              <a:t>бизнес-анализа</a:t>
            </a:r>
            <a:r>
              <a:rPr lang="ru-RU" altLang="ru-RU" sz="2200" smtClean="0"/>
              <a:t>, </a:t>
            </a:r>
            <a:r>
              <a:rPr lang="ru-RU" altLang="ru-RU" sz="2200" b="1" i="1" smtClean="0"/>
              <a:t>разработка</a:t>
            </a:r>
            <a:r>
              <a:rPr lang="ru-RU" altLang="ru-RU" sz="2200" smtClean="0"/>
              <a:t>, внедрение и сопровождение </a:t>
            </a:r>
            <a:r>
              <a:rPr lang="ru-RU" altLang="ru-RU" sz="2200" b="1" i="1" smtClean="0"/>
              <a:t>систем поддержки принятия решений</a:t>
            </a:r>
            <a:r>
              <a:rPr lang="ru-RU" altLang="ru-RU" sz="2200" smtClean="0"/>
              <a:t>, </a:t>
            </a:r>
            <a:r>
              <a:rPr lang="ru-RU" altLang="ru-RU" sz="2200" b="1" i="1" smtClean="0"/>
              <a:t>оптимизация бизнес-процессов </a:t>
            </a:r>
            <a:r>
              <a:rPr lang="ru-RU" altLang="ru-RU" sz="2200" smtClean="0"/>
              <a:t>на основе использования современных </a:t>
            </a:r>
            <a:r>
              <a:rPr lang="ru-RU" altLang="ru-RU" sz="2200" b="1" i="1" smtClean="0"/>
              <a:t>информационных технологий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Получение дополнительной квалификации </a:t>
            </a:r>
            <a:r>
              <a:rPr lang="ru-RU" altLang="ru-RU" sz="2400" b="1" i="1" smtClean="0"/>
              <a:t>«Переводчик в сфере профессиональной коммуникации»</a:t>
            </a:r>
          </a:p>
          <a:p>
            <a:pPr eaLnBrk="1" hangingPunct="1">
              <a:lnSpc>
                <a:spcPct val="90000"/>
              </a:lnSpc>
            </a:pPr>
            <a:endParaRPr lang="ru-RU" altLang="ru-RU" sz="2200" b="1" i="1" smtClean="0"/>
          </a:p>
        </p:txBody>
      </p:sp>
      <p:sp>
        <p:nvSpPr>
          <p:cNvPr id="19459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132274-C6BE-4790-8EF5-3157F1D676F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  <p:pic>
        <p:nvPicPr>
          <p:cNvPr id="5" name="Picture 3" descr="Обложка на буклет кафедры3"/>
          <p:cNvPicPr>
            <a:picLocks noChangeAspect="1" noChangeArrowheads="1"/>
          </p:cNvPicPr>
          <p:nvPr/>
        </p:nvPicPr>
        <p:blipFill>
          <a:blip r:embed="rId2"/>
          <a:srcRect t="27251" r="4634" b="38689"/>
          <a:stretch>
            <a:fillRect/>
          </a:stretch>
        </p:blipFill>
        <p:spPr bwMode="auto">
          <a:xfrm>
            <a:off x="7148960" y="260648"/>
            <a:ext cx="1744213" cy="91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885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</a:rPr>
              <a:t>Профессии выпускников</a:t>
            </a:r>
          </a:p>
        </p:txBody>
      </p:sp>
      <p:sp>
        <p:nvSpPr>
          <p:cNvPr id="35842" name="Объект 2"/>
          <p:cNvSpPr>
            <a:spLocks noGrp="1"/>
          </p:cNvSpPr>
          <p:nvPr>
            <p:ph sz="quarter" idx="1"/>
          </p:nvPr>
        </p:nvSpPr>
        <p:spPr>
          <a:xfrm>
            <a:off x="395288" y="1125538"/>
            <a:ext cx="8353425" cy="5327650"/>
          </a:xfrm>
        </p:spPr>
        <p:txBody>
          <a:bodyPr/>
          <a:lstStyle/>
          <a:p>
            <a:r>
              <a:rPr lang="ru-RU" altLang="ru-RU" sz="2000" smtClean="0"/>
              <a:t>Риск-менеджер</a:t>
            </a:r>
          </a:p>
          <a:p>
            <a:r>
              <a:rPr lang="ru-RU" altLang="ru-RU" sz="2000" smtClean="0"/>
              <a:t>Экономист-информатик</a:t>
            </a:r>
          </a:p>
          <a:p>
            <a:r>
              <a:rPr lang="ru-RU" altLang="ru-RU" sz="2000" smtClean="0"/>
              <a:t>Аналитик-программист</a:t>
            </a:r>
          </a:p>
          <a:p>
            <a:r>
              <a:rPr lang="ru-RU" altLang="ru-RU" sz="2000" smtClean="0"/>
              <a:t>Экономист-аналитик</a:t>
            </a:r>
          </a:p>
          <a:p>
            <a:r>
              <a:rPr lang="ru-RU" altLang="ru-RU" sz="2000" smtClean="0"/>
              <a:t>Аналитик-стажер по оценке  кредитных рисков</a:t>
            </a:r>
          </a:p>
          <a:p>
            <a:r>
              <a:rPr lang="ru-RU" altLang="ru-RU" sz="2000" smtClean="0"/>
              <a:t>Маркетолог-аналитик</a:t>
            </a:r>
          </a:p>
          <a:p>
            <a:r>
              <a:rPr lang="ru-RU" altLang="ru-RU" sz="2000" smtClean="0"/>
              <a:t>Специалист отдела страхования</a:t>
            </a:r>
          </a:p>
          <a:p>
            <a:r>
              <a:rPr lang="ru-RU" altLang="ru-RU" sz="2000" smtClean="0"/>
              <a:t>Андеррайтер</a:t>
            </a:r>
          </a:p>
          <a:p>
            <a:r>
              <a:rPr lang="ru-RU" altLang="ru-RU" sz="2000" smtClean="0"/>
              <a:t>Ведущий специалист отдела бизнес-планирования </a:t>
            </a:r>
          </a:p>
          <a:p>
            <a:r>
              <a:rPr lang="ru-RU" altLang="ru-RU" sz="2000" smtClean="0"/>
              <a:t>Специалист отдела учета и отчетности</a:t>
            </a:r>
          </a:p>
          <a:p>
            <a:r>
              <a:rPr lang="ru-RU" altLang="ru-RU" sz="2000" smtClean="0"/>
              <a:t>Руководитель группы скоринга</a:t>
            </a:r>
          </a:p>
          <a:p>
            <a:r>
              <a:rPr lang="ru-RU" altLang="ru-RU" sz="2000" smtClean="0"/>
              <a:t>Главный эксперт по проектам в отделе маркетинга роуминга и дальней связи</a:t>
            </a:r>
            <a:endParaRPr lang="ru-RU" altLang="ru-RU" sz="2000" smtClean="0">
              <a:latin typeface="Arial" charset="0"/>
            </a:endParaRPr>
          </a:p>
          <a:p>
            <a:r>
              <a:rPr lang="ru-RU" altLang="ru-RU" sz="2000" smtClean="0"/>
              <a:t>Научный сотрудник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502523-3968-4ACA-8DB8-CF960CEF04B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  <p:pic>
        <p:nvPicPr>
          <p:cNvPr id="35844" name="Picture 3" descr="Обложка на буклет кафедры3"/>
          <p:cNvPicPr>
            <a:picLocks noChangeAspect="1" noChangeArrowheads="1"/>
          </p:cNvPicPr>
          <p:nvPr/>
        </p:nvPicPr>
        <p:blipFill>
          <a:blip r:embed="rId2"/>
          <a:srcRect t="27251" r="4634" b="38689"/>
          <a:stretch>
            <a:fillRect/>
          </a:stretch>
        </p:blipFill>
        <p:spPr bwMode="auto">
          <a:xfrm>
            <a:off x="6875463" y="188913"/>
            <a:ext cx="2017712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34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" y="1196975"/>
            <a:ext cx="898525" cy="687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4" name="Picture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0125" y="6335713"/>
            <a:ext cx="1041400" cy="522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5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8613" y="6296025"/>
            <a:ext cx="920750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6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463" y="5561013"/>
            <a:ext cx="863600" cy="817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7" name="Picture 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2675" y="6227763"/>
            <a:ext cx="1112838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8" name="Picture 2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7938" y="5183188"/>
            <a:ext cx="1403350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9" name="Picture 2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625" y="4581525"/>
            <a:ext cx="900113" cy="927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800" name="Picture 2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5" y="2006600"/>
            <a:ext cx="8715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2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26163" y="5519738"/>
            <a:ext cx="1403350" cy="274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802" name="Picture 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3825" y="812800"/>
            <a:ext cx="1690688" cy="30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803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038" y="3216275"/>
            <a:ext cx="900112" cy="67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804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463" y="3895725"/>
            <a:ext cx="936625" cy="67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805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427538" y="6292850"/>
            <a:ext cx="863600" cy="53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1109663" y="174625"/>
            <a:ext cx="7273925" cy="936625"/>
          </a:xfrm>
          <a:prstGeom prst="rect">
            <a:avLst/>
          </a:prstGeom>
        </p:spPr>
        <p:txBody>
          <a:bodyPr bIns="91440" anchor="b">
            <a:normAutofit fontScale="97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04617B">
                  <a:satMod val="130000"/>
                </a:srgbClr>
              </a:solidFill>
              <a:latin typeface="Cambria"/>
              <a:cs typeface="Arial" charset="0"/>
            </a:endParaRPr>
          </a:p>
        </p:txBody>
      </p:sp>
      <p:sp>
        <p:nvSpPr>
          <p:cNvPr id="33807" name="Заголовок 29"/>
          <p:cNvSpPr>
            <a:spLocks noGrp="1"/>
          </p:cNvSpPr>
          <p:nvPr>
            <p:ph type="title"/>
          </p:nvPr>
        </p:nvSpPr>
        <p:spPr>
          <a:xfrm>
            <a:off x="509588" y="19050"/>
            <a:ext cx="8455025" cy="722313"/>
          </a:xfrm>
        </p:spPr>
        <p:txBody>
          <a:bodyPr/>
          <a:lstStyle/>
          <a:p>
            <a:pPr algn="ctr" eaLnBrk="1" hangingPunct="1"/>
            <a:r>
              <a:rPr lang="ru-RU" altLang="ru-RU" sz="3000" smtClean="0">
                <a:solidFill>
                  <a:srgbClr val="C00000"/>
                </a:solidFill>
              </a:rPr>
              <a:t>Места работы выпускников кафедры ММиМЭ</a:t>
            </a:r>
          </a:p>
        </p:txBody>
      </p:sp>
      <p:pic>
        <p:nvPicPr>
          <p:cNvPr id="33808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59675" y="6215063"/>
            <a:ext cx="1539875" cy="604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809" name="Picture 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921375" y="5811838"/>
            <a:ext cx="1812925" cy="430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810" name="Picture 1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427538" y="5832475"/>
            <a:ext cx="1441450" cy="447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811" name="Picture 1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03575" y="5561013"/>
            <a:ext cx="1296988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812" name="Picture 16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027113" y="5691188"/>
            <a:ext cx="1512887" cy="398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813" name="Picture 10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646363" y="5926138"/>
            <a:ext cx="1709737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814" name="Picture 11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697413" y="5478463"/>
            <a:ext cx="1223962" cy="306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815" name="Picture 18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348038" y="6353175"/>
            <a:ext cx="1008062" cy="52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61" name="Rectangle 3"/>
          <p:cNvSpPr>
            <a:spLocks noChangeArrowheads="1"/>
          </p:cNvSpPr>
          <p:nvPr/>
        </p:nvSpPr>
        <p:spPr bwMode="auto">
          <a:xfrm>
            <a:off x="1027113" y="1195388"/>
            <a:ext cx="2589212" cy="44624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08ABF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Tx/>
              <a:buNone/>
              <a:defRPr/>
            </a:pPr>
            <a:r>
              <a:rPr lang="ru-RU" altLang="ru-RU" sz="1800" dirty="0">
                <a:solidFill>
                  <a:srgbClr val="04617B"/>
                </a:solidFill>
                <a:latin typeface="Comic Sans MS" panose="030F0702030302020204" pitchFamily="66" charset="0"/>
                <a:cs typeface="Times New Roman" pitchFamily="18" charset="0"/>
              </a:rPr>
              <a:t>Москва</a:t>
            </a:r>
            <a:endParaRPr lang="en-US" altLang="ru-RU" sz="1800" dirty="0">
              <a:solidFill>
                <a:srgbClr val="04617B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Центральный банк РФ</a:t>
            </a: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АО Сбербанк Технологии</a:t>
            </a: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Банк «</a:t>
            </a:r>
            <a:r>
              <a:rPr lang="ru-RU" altLang="ru-RU" sz="1250" dirty="0" err="1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Хоум</a:t>
            </a: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 Кредит»</a:t>
            </a: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r>
              <a:rPr lang="ru-RU" altLang="ru-RU" sz="125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ПАО МТС и МТС </a:t>
            </a: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Банк </a:t>
            </a:r>
            <a:endParaRPr lang="ru-RU" altLang="ru-RU" sz="1250" dirty="0" smtClean="0">
              <a:solidFill>
                <a:prstClr val="black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r>
              <a:rPr lang="ru-RU" altLang="ru-RU" sz="125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Банк </a:t>
            </a:r>
            <a:r>
              <a:rPr lang="ru-RU" altLang="ru-RU" sz="1250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Тинкофф</a:t>
            </a:r>
            <a:endParaRPr lang="en-US" altLang="ru-RU" sz="1250" dirty="0">
              <a:solidFill>
                <a:prstClr val="black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Центр финансовых </a:t>
            </a:r>
            <a:r>
              <a:rPr lang="ru-RU" altLang="ru-RU" sz="125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технологий</a:t>
            </a: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r>
              <a:rPr lang="ru-RU" altLang="ru-RU" sz="125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ПАО «ВТБ 24»</a:t>
            </a:r>
            <a:endParaRPr lang="ru-RU" altLang="ru-RU" sz="1250" dirty="0">
              <a:solidFill>
                <a:prstClr val="black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ООО «Евросеть-Ритейл»</a:t>
            </a: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«METRO </a:t>
            </a:r>
            <a:r>
              <a:rPr lang="ru-RU" altLang="ru-RU" sz="1250" dirty="0" err="1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Group</a:t>
            </a: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»</a:t>
            </a: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ООО «Аэроэкспресс»</a:t>
            </a: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r>
              <a:rPr lang="ru-RU" altLang="ru-RU" sz="125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ТД </a:t>
            </a: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«Копейка»</a:t>
            </a: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r>
              <a:rPr lang="ru-RU" altLang="ru-RU" sz="125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ГК «</a:t>
            </a:r>
            <a:r>
              <a:rPr lang="ru-RU" altLang="ru-RU" sz="1250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Хайтед</a:t>
            </a:r>
            <a:r>
              <a:rPr lang="ru-RU" altLang="ru-RU" sz="125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»</a:t>
            </a: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r>
              <a:rPr lang="ru-RU" altLang="ru-RU" sz="125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ТД </a:t>
            </a: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«Межреспубликанский винодельческий завод»</a:t>
            </a: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Группа компаний «ПТИ»</a:t>
            </a: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Группа компаний «У Сервис+»</a:t>
            </a: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ЗАО «СПСС Русь»</a:t>
            </a: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r>
              <a:rPr lang="ru-RU" altLang="ru-RU" sz="125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ФГУП "Центральный научно-исследовательский институт имени </a:t>
            </a:r>
            <a:r>
              <a:rPr lang="ru-RU" altLang="ru-RU" sz="1250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Д.И.Менделеева</a:t>
            </a:r>
            <a:r>
              <a:rPr lang="ru-RU" altLang="ru-RU" sz="125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" </a:t>
            </a: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r>
              <a:rPr lang="ru-RU" altLang="ru-RU" sz="125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ГК «Базовый элемент»</a:t>
            </a:r>
            <a:endParaRPr lang="ru-RU" altLang="ru-RU" sz="1250" dirty="0">
              <a:solidFill>
                <a:prstClr val="black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2" name="Rectangle 131"/>
          <p:cNvSpPr txBox="1">
            <a:spLocks noChangeArrowheads="1"/>
          </p:cNvSpPr>
          <p:nvPr/>
        </p:nvSpPr>
        <p:spPr bwMode="auto">
          <a:xfrm>
            <a:off x="3617913" y="1114425"/>
            <a:ext cx="3070225" cy="43195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08ABF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575"/>
              </a:spcBef>
              <a:buClr>
                <a:srgbClr val="0F6FC6"/>
              </a:buClr>
              <a:buSzPct val="85000"/>
              <a:buFont typeface="Wingdings 2" pitchFamily="18" charset="2"/>
              <a:buNone/>
              <a:defRPr/>
            </a:pPr>
            <a:r>
              <a:rPr lang="ru-RU" altLang="ru-RU" sz="1800" dirty="0">
                <a:solidFill>
                  <a:srgbClr val="04617B"/>
                </a:solidFill>
                <a:latin typeface="Comic Sans MS" panose="030F0702030302020204" pitchFamily="66" charset="0"/>
                <a:cs typeface="Times New Roman" pitchFamily="18" charset="0"/>
              </a:rPr>
              <a:t>Оренбург</a:t>
            </a:r>
          </a:p>
          <a:p>
            <a:pPr eaLnBrk="1" hangingPunct="1">
              <a:lnSpc>
                <a:spcPct val="70000"/>
              </a:lnSpc>
              <a:spcBef>
                <a:spcPts val="575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Банки: «</a:t>
            </a:r>
            <a:r>
              <a:rPr lang="ru-RU" altLang="ru-RU" sz="1250" dirty="0" err="1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НикоБанк</a:t>
            </a: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» и «</a:t>
            </a:r>
            <a:r>
              <a:rPr lang="ru-RU" altLang="ru-RU" sz="1250" dirty="0" err="1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Агросоюз</a:t>
            </a: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»,  БКС</a:t>
            </a:r>
          </a:p>
          <a:p>
            <a:pPr eaLnBrk="1" hangingPunct="1">
              <a:lnSpc>
                <a:spcPct val="70000"/>
              </a:lnSpc>
              <a:spcBef>
                <a:spcPts val="575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Страховая группа «СОГАЗ»</a:t>
            </a:r>
          </a:p>
          <a:p>
            <a:pPr eaLnBrk="1" hangingPunct="1">
              <a:lnSpc>
                <a:spcPct val="70000"/>
              </a:lnSpc>
              <a:spcBef>
                <a:spcPts val="575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«</a:t>
            </a:r>
            <a:r>
              <a:rPr lang="ru-RU" altLang="ru-RU" sz="1250" dirty="0" err="1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АктивФинансМенеджмент</a:t>
            </a: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»</a:t>
            </a:r>
          </a:p>
          <a:p>
            <a:pPr eaLnBrk="1" hangingPunct="1">
              <a:lnSpc>
                <a:spcPct val="70000"/>
              </a:lnSpc>
              <a:spcBef>
                <a:spcPts val="575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ООО «</a:t>
            </a:r>
            <a:r>
              <a:rPr lang="ru-RU" altLang="ru-RU" sz="1250" dirty="0" err="1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Софтлайн</a:t>
            </a: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 Интернет трейд»</a:t>
            </a:r>
          </a:p>
          <a:p>
            <a:pPr eaLnBrk="1" hangingPunct="1">
              <a:lnSpc>
                <a:spcPct val="70000"/>
              </a:lnSpc>
              <a:spcBef>
                <a:spcPts val="575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ОАО «Завод «Инвертор»</a:t>
            </a:r>
          </a:p>
          <a:p>
            <a:pPr eaLnBrk="1" hangingPunct="1">
              <a:lnSpc>
                <a:spcPct val="70000"/>
              </a:lnSpc>
              <a:spcBef>
                <a:spcPts val="575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ООО «</a:t>
            </a:r>
            <a:r>
              <a:rPr lang="ru-RU" altLang="ru-RU" sz="1250" dirty="0" err="1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Уралкомплект</a:t>
            </a: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»</a:t>
            </a:r>
          </a:p>
          <a:p>
            <a:pPr eaLnBrk="1" hangingPunct="1">
              <a:lnSpc>
                <a:spcPct val="70000"/>
              </a:lnSpc>
              <a:spcBef>
                <a:spcPts val="575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ФГБОУ ВО ОГУ</a:t>
            </a:r>
          </a:p>
          <a:p>
            <a:pPr eaLnBrk="1" hangingPunct="1">
              <a:lnSpc>
                <a:spcPct val="70000"/>
              </a:lnSpc>
              <a:spcBef>
                <a:spcPts val="575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Федеральная служба государственной статистики</a:t>
            </a:r>
          </a:p>
          <a:p>
            <a:pPr eaLnBrk="1" hangingPunct="1">
              <a:lnSpc>
                <a:spcPct val="70000"/>
              </a:lnSpc>
              <a:spcBef>
                <a:spcPts val="575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КЦ «Винни-ПУХ»</a:t>
            </a:r>
          </a:p>
          <a:p>
            <a:pPr eaLnBrk="1" hangingPunct="1">
              <a:lnSpc>
                <a:spcPct val="70000"/>
              </a:lnSpc>
              <a:spcBef>
                <a:spcPts val="575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«</a:t>
            </a:r>
            <a:r>
              <a:rPr lang="ru-RU" altLang="ru-RU" sz="1250" dirty="0" err="1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ИнформПравоПлюс</a:t>
            </a: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»</a:t>
            </a:r>
          </a:p>
          <a:p>
            <a:pPr eaLnBrk="1" hangingPunct="1">
              <a:lnSpc>
                <a:spcPct val="70000"/>
              </a:lnSpc>
              <a:spcBef>
                <a:spcPts val="575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ГКА «Живая вода»</a:t>
            </a:r>
          </a:p>
          <a:p>
            <a:pPr eaLnBrk="1" hangingPunct="1">
              <a:lnSpc>
                <a:spcPct val="70000"/>
              </a:lnSpc>
              <a:spcBef>
                <a:spcPts val="575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Оренбург Водоканал</a:t>
            </a:r>
          </a:p>
          <a:p>
            <a:pPr eaLnBrk="1" hangingPunct="1">
              <a:lnSpc>
                <a:spcPct val="70000"/>
              </a:lnSpc>
              <a:spcBef>
                <a:spcPts val="575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ООО «</a:t>
            </a:r>
            <a:r>
              <a:rPr lang="ru-RU" altLang="ru-RU" sz="1250" dirty="0" err="1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Стройландия</a:t>
            </a: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»</a:t>
            </a:r>
          </a:p>
          <a:p>
            <a:pPr eaLnBrk="1" hangingPunct="1">
              <a:lnSpc>
                <a:spcPct val="70000"/>
              </a:lnSpc>
              <a:spcBef>
                <a:spcPts val="575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ЗАО «Оренбургский негосударственный пенсионный фонд «Доверие</a:t>
            </a:r>
            <a:r>
              <a:rPr lang="ru-RU" altLang="ru-RU" sz="125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»</a:t>
            </a:r>
          </a:p>
          <a:p>
            <a:pPr eaLnBrk="1" hangingPunct="1">
              <a:lnSpc>
                <a:spcPct val="70000"/>
              </a:lnSpc>
              <a:spcBef>
                <a:spcPts val="575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sz="1250" dirty="0" err="1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СервисЭнергоГаз</a:t>
            </a:r>
            <a:r>
              <a:rPr 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 </a:t>
            </a:r>
            <a:endParaRPr lang="ru-RU" sz="1250" dirty="0" smtClean="0">
              <a:solidFill>
                <a:prstClr val="black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575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altLang="ru-RU" sz="125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ООО «УК Корпорация РОСТА»</a:t>
            </a:r>
            <a:endParaRPr lang="ru-RU" altLang="ru-RU" sz="1250" dirty="0">
              <a:solidFill>
                <a:prstClr val="black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14363" name="Rectangle 3"/>
          <p:cNvSpPr>
            <a:spLocks noChangeArrowheads="1"/>
          </p:cNvSpPr>
          <p:nvPr/>
        </p:nvSpPr>
        <p:spPr bwMode="auto">
          <a:xfrm>
            <a:off x="6442075" y="1093788"/>
            <a:ext cx="2698750" cy="44624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08ABF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Tx/>
              <a:buNone/>
              <a:defRPr/>
            </a:pPr>
            <a:r>
              <a:rPr lang="ru-RU" altLang="ru-RU" sz="1800" dirty="0" smtClean="0">
                <a:solidFill>
                  <a:srgbClr val="04617B"/>
                </a:solidFill>
                <a:latin typeface="Comic Sans MS" panose="030F0702030302020204" pitchFamily="66" charset="0"/>
                <a:cs typeface="Times New Roman" pitchFamily="18" charset="0"/>
              </a:rPr>
              <a:t>Санкт-Петербург</a:t>
            </a:r>
            <a:endParaRPr lang="en-US" altLang="ru-RU" sz="1800" dirty="0">
              <a:solidFill>
                <a:srgbClr val="04617B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ООО "</a:t>
            </a:r>
            <a:r>
              <a:rPr lang="ru-RU" altLang="ru-RU" sz="1250" dirty="0" err="1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КолаВент"Банк</a:t>
            </a:r>
            <a:endParaRPr lang="ru-RU" altLang="ru-RU" sz="1250" dirty="0">
              <a:solidFill>
                <a:prstClr val="black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r>
              <a:rPr lang="ru-RU" altLang="ru-RU" sz="125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ООО «</a:t>
            </a:r>
            <a:r>
              <a:rPr lang="ru-RU" altLang="ru-RU" sz="1250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Руссоль-Северозапад</a:t>
            </a:r>
            <a:r>
              <a:rPr lang="ru-RU" altLang="ru-RU" sz="125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»</a:t>
            </a: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r>
              <a:rPr lang="ru-RU" altLang="ru-RU" sz="125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АО "Авиакомпания "Россия"</a:t>
            </a: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1800" dirty="0" smtClean="0">
                <a:solidFill>
                  <a:srgbClr val="04617B"/>
                </a:solidFill>
                <a:latin typeface="Comic Sans MS" panose="030F0702030302020204" pitchFamily="66" charset="0"/>
                <a:cs typeface="Times New Roman" pitchFamily="18" charset="0"/>
              </a:rPr>
              <a:t>Воронеж</a:t>
            </a:r>
            <a:endParaRPr lang="ru-RU" altLang="ru-RU" sz="1800" dirty="0">
              <a:solidFill>
                <a:srgbClr val="04617B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Воронежский авиастроительный </a:t>
            </a:r>
            <a:r>
              <a:rPr lang="ru-RU" altLang="ru-RU" sz="125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завод</a:t>
            </a:r>
            <a:endParaRPr lang="ru-RU" altLang="ru-RU" sz="1250" dirty="0">
              <a:solidFill>
                <a:srgbClr val="85DFD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1800" dirty="0">
                <a:solidFill>
                  <a:srgbClr val="04617B"/>
                </a:solidFill>
                <a:latin typeface="Comic Sans MS" panose="030F0702030302020204" pitchFamily="66" charset="0"/>
                <a:cs typeface="Times New Roman" pitchFamily="18" charset="0"/>
              </a:rPr>
              <a:t>Самара</a:t>
            </a: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ТД «Копейка</a:t>
            </a:r>
            <a:r>
              <a:rPr lang="ru-RU" altLang="ru-RU" sz="125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»</a:t>
            </a: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endParaRPr lang="ru-RU" altLang="ru-RU" sz="1250" dirty="0">
              <a:solidFill>
                <a:prstClr val="black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1800" dirty="0" smtClean="0">
                <a:solidFill>
                  <a:srgbClr val="04617B"/>
                </a:solidFill>
                <a:latin typeface="Comic Sans MS" panose="030F0702030302020204" pitchFamily="66" charset="0"/>
                <a:cs typeface="Times New Roman" pitchFamily="18" charset="0"/>
              </a:rPr>
              <a:t>Республика Башкирия</a:t>
            </a:r>
            <a:endParaRPr lang="ru-RU" altLang="ru-RU" sz="1800" dirty="0">
              <a:solidFill>
                <a:srgbClr val="04617B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r>
              <a:rPr lang="ru-RU" altLang="ru-RU" sz="12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Администрация городского </a:t>
            </a:r>
            <a:r>
              <a:rPr lang="ru-RU" altLang="ru-RU" sz="125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округа г. Уфа</a:t>
            </a: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r>
              <a:rPr lang="ru-RU" altLang="ru-RU" sz="125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ООО «</a:t>
            </a:r>
            <a:r>
              <a:rPr lang="ru-RU" altLang="ru-RU" sz="1250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СалаватТелеком</a:t>
            </a:r>
            <a:r>
              <a:rPr lang="ru-RU" altLang="ru-RU" sz="125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»</a:t>
            </a: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r>
              <a:rPr lang="en-US" altLang="ru-RU" sz="125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OOO </a:t>
            </a:r>
            <a:r>
              <a:rPr lang="ru-RU" altLang="ru-RU" sz="125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«</a:t>
            </a:r>
            <a:r>
              <a:rPr lang="ru-RU" altLang="ru-RU" sz="1250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Объедененные</a:t>
            </a:r>
            <a:r>
              <a:rPr lang="ru-RU" altLang="ru-RU" sz="125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 Пивоварни Хейнекен»</a:t>
            </a: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r>
              <a:rPr lang="ru-RU" altLang="ru-RU" sz="125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 АО </a:t>
            </a:r>
            <a:r>
              <a:rPr lang="ru-RU" altLang="ru-RU" sz="1250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КумАПП</a:t>
            </a:r>
            <a:r>
              <a:rPr lang="ru-RU" altLang="ru-RU" sz="125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r>
              <a:rPr lang="ru-RU" altLang="ru-RU" sz="125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ПАО Банк </a:t>
            </a:r>
            <a:r>
              <a:rPr lang="ru-RU" altLang="ru-RU" sz="1250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Уралсиб</a:t>
            </a:r>
            <a:endParaRPr lang="ru-RU" altLang="ru-RU" sz="1250" dirty="0" smtClean="0">
              <a:solidFill>
                <a:prstClr val="black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marL="0" indent="0"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3" pitchFamily="18" charset="2"/>
              <a:buNone/>
              <a:defRPr/>
            </a:pPr>
            <a:r>
              <a:rPr lang="ru-RU" altLang="ru-RU" sz="1800" dirty="0" smtClean="0">
                <a:solidFill>
                  <a:srgbClr val="04617B"/>
                </a:solidFill>
                <a:latin typeface="Comic Sans MS" panose="030F0702030302020204" pitchFamily="66" charset="0"/>
                <a:cs typeface="Times New Roman" pitchFamily="18" charset="0"/>
              </a:rPr>
              <a:t>Казахстан</a:t>
            </a: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r>
              <a:rPr lang="ru-RU" altLang="ru-RU" sz="125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Компания «ОРИМИ СА»</a:t>
            </a: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r>
              <a:rPr lang="ru-RU" altLang="ru-RU" sz="125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ТОО «Центр электронной коммерции»</a:t>
            </a:r>
            <a:endParaRPr lang="ru-RU" altLang="ru-RU" sz="1250" dirty="0">
              <a:solidFill>
                <a:prstClr val="black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spcBef>
                <a:spcPts val="575"/>
              </a:spcBef>
              <a:buClrTx/>
              <a:buSzTx/>
              <a:buFont typeface="Wingdings 2" pitchFamily="18" charset="2"/>
              <a:buChar char=""/>
              <a:defRPr/>
            </a:pPr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19" name="AutoShape 31" descr="Картинки по запросу логотип сберба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3820" name="Picture 37" descr="Картинки по запросу логотип сбербанка"/>
          <p:cNvPicPr>
            <a:picLocks noChangeAspect="1" noChangeArrowheads="1"/>
          </p:cNvPicPr>
          <p:nvPr/>
        </p:nvPicPr>
        <p:blipFill>
          <a:blip r:embed="rId24"/>
          <a:srcRect r="78609" b="21220"/>
          <a:stretch>
            <a:fillRect/>
          </a:stretch>
        </p:blipFill>
        <p:spPr bwMode="auto">
          <a:xfrm>
            <a:off x="8567738" y="5691188"/>
            <a:ext cx="5762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1" name="Picture 34" descr="Картинки по запросу логотип мтс ты знаешь что можешь"/>
          <p:cNvPicPr>
            <a:picLocks noChangeAspect="1" noChangeArrowheads="1"/>
          </p:cNvPicPr>
          <p:nvPr/>
        </p:nvPicPr>
        <p:blipFill>
          <a:blip r:embed="rId25"/>
          <a:srcRect r="71394" b="5530"/>
          <a:stretch>
            <a:fillRect/>
          </a:stretch>
        </p:blipFill>
        <p:spPr bwMode="auto">
          <a:xfrm>
            <a:off x="134938" y="6413500"/>
            <a:ext cx="8921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2" name="Picture 34" descr="http://www.hited.ru/bitrix/templates/hited_2016/images/logo.pn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7463" y="2743200"/>
            <a:ext cx="925512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3" name="Picture 2" descr="Базовый Элемент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7591425" y="5434013"/>
            <a:ext cx="13001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4" name="Picture 5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356350" y="6280150"/>
            <a:ext cx="1181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5" name="Picture 34" descr="http://www.hited.ru/bitrix/templates/hited_2016/images/logo.pn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753350" y="5811838"/>
            <a:ext cx="81438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362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5713"/>
            <a:ext cx="9144000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Скругленная прямоугольная выноска 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76400" y="3089956"/>
            <a:ext cx="1181100" cy="447675"/>
          </a:xfrm>
          <a:prstGeom prst="wedgeRoundRectCallout">
            <a:avLst>
              <a:gd name="adj1" fmla="val -20833"/>
              <a:gd name="adj2" fmla="val 83778"/>
              <a:gd name="adj3" fmla="val 16667"/>
            </a:avLst>
          </a:prstGeom>
          <a:solidFill>
            <a:srgbClr val="FFFFFF"/>
          </a:solidFill>
          <a:ln w="25400">
            <a:solidFill>
              <a:srgbClr val="C0504D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ru-RU" altLang="ru-RU" sz="2000" dirty="0">
                <a:solidFill>
                  <a:srgbClr val="E36C0A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24%</a:t>
            </a:r>
            <a:endParaRPr lang="ru-RU" altLang="ru-RU" dirty="0">
              <a:solidFill>
                <a:srgbClr val="00000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32771" name="Скругленная прямоугольная выноска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156325" y="4762500"/>
            <a:ext cx="1390650" cy="542925"/>
          </a:xfrm>
          <a:prstGeom prst="wedgeRoundRectCallout">
            <a:avLst>
              <a:gd name="adj1" fmla="val -20833"/>
              <a:gd name="adj2" fmla="val 74782"/>
              <a:gd name="adj3" fmla="val 16667"/>
            </a:avLst>
          </a:prstGeom>
          <a:solidFill>
            <a:srgbClr val="FFFFFF"/>
          </a:solidFill>
          <a:ln w="25400">
            <a:solidFill>
              <a:srgbClr val="C0504D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ru-RU" altLang="ru-RU" sz="2000" dirty="0">
                <a:solidFill>
                  <a:srgbClr val="94363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en-US" altLang="ru-RU" sz="2000" dirty="0">
                <a:solidFill>
                  <a:srgbClr val="94363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4,4</a:t>
            </a:r>
            <a:r>
              <a:rPr lang="ru-RU" altLang="ru-RU" sz="2000" dirty="0">
                <a:solidFill>
                  <a:srgbClr val="94363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%</a:t>
            </a:r>
            <a:endParaRPr lang="ru-RU" altLang="ru-RU" dirty="0">
              <a:solidFill>
                <a:srgbClr val="00000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32772" name="Скругленная прямоугольная выноска 3"/>
          <p:cNvSpPr>
            <a:spLocks noChangeArrowheads="1"/>
          </p:cNvSpPr>
          <p:nvPr/>
        </p:nvSpPr>
        <p:spPr bwMode="auto">
          <a:xfrm>
            <a:off x="6937375" y="3330575"/>
            <a:ext cx="1009650" cy="352425"/>
          </a:xfrm>
          <a:prstGeom prst="wedgeRoundRectCallout">
            <a:avLst>
              <a:gd name="adj1" fmla="val -43472"/>
              <a:gd name="adj2" fmla="val 100338"/>
              <a:gd name="adj3" fmla="val 16667"/>
            </a:avLst>
          </a:prstGeom>
          <a:solidFill>
            <a:srgbClr val="FFFFFF"/>
          </a:solidFill>
          <a:ln w="25400">
            <a:solidFill>
              <a:srgbClr val="C0504D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ru-RU" altLang="ru-RU" sz="1600">
                <a:solidFill>
                  <a:srgbClr val="365F9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4,3%</a:t>
            </a:r>
            <a:endParaRPr lang="ru-RU" altLang="ru-RU">
              <a:solidFill>
                <a:srgbClr val="00000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32773" name="Скругленная прямоугольная выноска 4"/>
          <p:cNvSpPr>
            <a:spLocks noChangeArrowheads="1"/>
          </p:cNvSpPr>
          <p:nvPr/>
        </p:nvSpPr>
        <p:spPr bwMode="auto">
          <a:xfrm>
            <a:off x="15875" y="1196975"/>
            <a:ext cx="1558925" cy="360363"/>
          </a:xfrm>
          <a:prstGeom prst="wedgeRoundRectCallout">
            <a:avLst>
              <a:gd name="adj1" fmla="val -43319"/>
              <a:gd name="adj2" fmla="val 94954"/>
              <a:gd name="adj3" fmla="val 16667"/>
            </a:avLst>
          </a:prstGeom>
          <a:solidFill>
            <a:srgbClr val="FFFFFF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 sz="1600">
              <a:solidFill>
                <a:srgbClr val="365F9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US" altLang="ru-RU" sz="1600">
                <a:solidFill>
                  <a:srgbClr val="365F9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altLang="ru-RU" sz="1600">
                <a:solidFill>
                  <a:srgbClr val="365F9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en-US" altLang="ru-RU" sz="1600">
                <a:solidFill>
                  <a:srgbClr val="365F9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altLang="ru-RU" sz="1600">
                <a:solidFill>
                  <a:srgbClr val="365F9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%</a:t>
            </a:r>
            <a:endParaRPr lang="ru-RU" altLang="ru-RU" sz="600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eaLnBrk="0" hangingPunct="0"/>
            <a:endParaRPr lang="ru-RU" altLang="ru-RU">
              <a:solidFill>
                <a:srgbClr val="00000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32774" name="Скругленная прямоугольная выноска 5"/>
          <p:cNvSpPr>
            <a:spLocks noChangeArrowheads="1"/>
          </p:cNvSpPr>
          <p:nvPr/>
        </p:nvSpPr>
        <p:spPr bwMode="auto">
          <a:xfrm>
            <a:off x="4981575" y="4379913"/>
            <a:ext cx="1009650" cy="352425"/>
          </a:xfrm>
          <a:prstGeom prst="wedgeRoundRectCallout">
            <a:avLst>
              <a:gd name="adj1" fmla="val -20833"/>
              <a:gd name="adj2" fmla="val 76014"/>
              <a:gd name="adj3" fmla="val 16667"/>
            </a:avLst>
          </a:prstGeom>
          <a:solidFill>
            <a:srgbClr val="FFFFFF"/>
          </a:solidFill>
          <a:ln w="25400">
            <a:solidFill>
              <a:srgbClr val="C0504D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ru-RU" altLang="ru-RU" sz="1600">
                <a:solidFill>
                  <a:srgbClr val="365F9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2,5%</a:t>
            </a:r>
            <a:endParaRPr lang="ru-RU" altLang="ru-RU">
              <a:solidFill>
                <a:srgbClr val="00000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32775" name="Скругленная прямоугольная выноска 6"/>
          <p:cNvSpPr>
            <a:spLocks noChangeArrowheads="1"/>
          </p:cNvSpPr>
          <p:nvPr/>
        </p:nvSpPr>
        <p:spPr bwMode="auto">
          <a:xfrm>
            <a:off x="4716463" y="3225800"/>
            <a:ext cx="847725" cy="342900"/>
          </a:xfrm>
          <a:prstGeom prst="wedgeRoundRectCallout">
            <a:avLst>
              <a:gd name="adj1" fmla="val -15213"/>
              <a:gd name="adj2" fmla="val 90773"/>
              <a:gd name="adj3" fmla="val 16667"/>
            </a:avLst>
          </a:prstGeom>
          <a:solidFill>
            <a:srgbClr val="FFFFFF"/>
          </a:solidFill>
          <a:ln w="25400">
            <a:solidFill>
              <a:srgbClr val="C0504D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ru-RU" altLang="ru-RU" sz="1600">
                <a:solidFill>
                  <a:srgbClr val="365F9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0,8%</a:t>
            </a:r>
            <a:endParaRPr lang="ru-RU" altLang="ru-RU">
              <a:solidFill>
                <a:srgbClr val="00000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32776" name="Скругленная прямоугольная выноска 7"/>
          <p:cNvSpPr>
            <a:spLocks noChangeArrowheads="1"/>
          </p:cNvSpPr>
          <p:nvPr/>
        </p:nvSpPr>
        <p:spPr bwMode="auto">
          <a:xfrm>
            <a:off x="1331913" y="5048250"/>
            <a:ext cx="990600" cy="352425"/>
          </a:xfrm>
          <a:prstGeom prst="wedgeRoundRectCallout">
            <a:avLst>
              <a:gd name="adj1" fmla="val 54833"/>
              <a:gd name="adj2" fmla="val 73310"/>
              <a:gd name="adj3" fmla="val 16667"/>
            </a:avLst>
          </a:prstGeom>
          <a:solidFill>
            <a:srgbClr val="FFFFFF"/>
          </a:solidFill>
          <a:ln w="25400">
            <a:solidFill>
              <a:srgbClr val="C0504D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ru-RU" altLang="ru-RU" sz="1600">
                <a:solidFill>
                  <a:srgbClr val="365F9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0,8%</a:t>
            </a:r>
            <a:endParaRPr lang="ru-RU" altLang="ru-RU">
              <a:solidFill>
                <a:srgbClr val="00000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32777" name="Скругленная прямоугольная выноска 8"/>
          <p:cNvSpPr>
            <a:spLocks noChangeArrowheads="1"/>
          </p:cNvSpPr>
          <p:nvPr/>
        </p:nvSpPr>
        <p:spPr bwMode="auto">
          <a:xfrm>
            <a:off x="1974850" y="4597400"/>
            <a:ext cx="990600" cy="271463"/>
          </a:xfrm>
          <a:prstGeom prst="wedgeRoundRectCallout">
            <a:avLst>
              <a:gd name="adj1" fmla="val 5556"/>
              <a:gd name="adj2" fmla="val 142875"/>
              <a:gd name="adj3" fmla="val 16667"/>
            </a:avLst>
          </a:prstGeom>
          <a:solidFill>
            <a:srgbClr val="FFFFFF"/>
          </a:solidFill>
          <a:ln w="25400">
            <a:solidFill>
              <a:srgbClr val="C0504D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ru-RU" altLang="ru-RU" sz="1600">
                <a:solidFill>
                  <a:srgbClr val="365F9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0,8%</a:t>
            </a:r>
            <a:endParaRPr lang="ru-RU" altLang="ru-RU">
              <a:solidFill>
                <a:srgbClr val="00000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32778" name="Rectangle 12"/>
          <p:cNvSpPr>
            <a:spLocks noChangeArrowheads="1"/>
          </p:cNvSpPr>
          <p:nvPr/>
        </p:nvSpPr>
        <p:spPr bwMode="auto">
          <a:xfrm>
            <a:off x="0" y="501650"/>
            <a:ext cx="384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b="1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</a:t>
            </a:r>
            <a:endParaRPr lang="ru-RU" altLang="ru-RU">
              <a:solidFill>
                <a:srgbClr val="00000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32779" name="Rectangle 20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780" name="Rectangle 21"/>
          <p:cNvSpPr>
            <a:spLocks noChangeArrowheads="1"/>
          </p:cNvSpPr>
          <p:nvPr/>
        </p:nvSpPr>
        <p:spPr bwMode="auto">
          <a:xfrm>
            <a:off x="482600" y="5918200"/>
            <a:ext cx="8621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dirty="0">
                <a:solidFill>
                  <a:srgbClr val="CC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Германия </a:t>
            </a:r>
            <a:r>
              <a:rPr lang="ru-RU" altLang="ru-RU" dirty="0">
                <a:solidFill>
                  <a:srgbClr val="CC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altLang="ru-RU" dirty="0">
                <a:solidFill>
                  <a:srgbClr val="CC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ru-RU" dirty="0">
                <a:solidFill>
                  <a:srgbClr val="CC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altLang="ru-RU" dirty="0">
                <a:solidFill>
                  <a:srgbClr val="CC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en-US" altLang="ru-RU" dirty="0">
                <a:solidFill>
                  <a:srgbClr val="CC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ru-RU" altLang="ru-RU" dirty="0">
                <a:solidFill>
                  <a:srgbClr val="CC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%</a:t>
            </a:r>
            <a:r>
              <a:rPr lang="ru-RU" altLang="ru-RU" dirty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				 </a:t>
            </a:r>
            <a:r>
              <a:rPr lang="ru-RU" altLang="ru-RU" dirty="0">
                <a:solidFill>
                  <a:srgbClr val="FF66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Казахстан </a:t>
            </a:r>
            <a:r>
              <a:rPr lang="ru-RU" altLang="ru-RU" dirty="0">
                <a:solidFill>
                  <a:srgbClr val="FF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altLang="ru-RU" dirty="0">
                <a:solidFill>
                  <a:srgbClr val="FF66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1,6 %</a:t>
            </a:r>
            <a:endParaRPr lang="ru-RU" altLang="ru-RU" dirty="0">
              <a:solidFill>
                <a:srgbClr val="00000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32781" name="Заголовок 13"/>
          <p:cNvSpPr>
            <a:spLocks noGrp="1"/>
          </p:cNvSpPr>
          <p:nvPr>
            <p:ph type="title"/>
          </p:nvPr>
        </p:nvSpPr>
        <p:spPr>
          <a:xfrm>
            <a:off x="434975" y="115888"/>
            <a:ext cx="6297613" cy="914400"/>
          </a:xfrm>
        </p:spPr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</a:rPr>
              <a:t>География трудоустройства  выпускников кафедры ММиМЭ</a:t>
            </a:r>
            <a:endParaRPr lang="ru-RU" altLang="ru-RU" smtClean="0"/>
          </a:p>
        </p:txBody>
      </p:sp>
      <p:pic>
        <p:nvPicPr>
          <p:cNvPr id="32782" name="Picture 3" descr="Обложка на буклет кафедры3"/>
          <p:cNvPicPr>
            <a:picLocks noChangeAspect="1" noChangeArrowheads="1"/>
          </p:cNvPicPr>
          <p:nvPr/>
        </p:nvPicPr>
        <p:blipFill>
          <a:blip r:embed="rId5"/>
          <a:srcRect t="27251" r="4634" b="38689"/>
          <a:stretch>
            <a:fillRect/>
          </a:stretch>
        </p:blipFill>
        <p:spPr bwMode="auto">
          <a:xfrm>
            <a:off x="6829425" y="84138"/>
            <a:ext cx="222408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5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C9E53F-AA9C-4489-BC9E-5B3B1E4215D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  <p:sp>
        <p:nvSpPr>
          <p:cNvPr id="2" name="Управляющая кнопка: сведения 1">
            <a:hlinkClick r:id="rId6" action="ppaction://hlinksldjump" highlightClick="1"/>
          </p:cNvPr>
          <p:cNvSpPr/>
          <p:nvPr/>
        </p:nvSpPr>
        <p:spPr>
          <a:xfrm>
            <a:off x="4185997" y="6453336"/>
            <a:ext cx="864096" cy="36988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6791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8112"/>
          </a:xfrm>
        </p:spPr>
        <p:txBody>
          <a:bodyPr/>
          <a:lstStyle/>
          <a:p>
            <a:r>
              <a:rPr lang="ru-RU" dirty="0" smtClean="0"/>
              <a:t>Вакансии сайта </a:t>
            </a:r>
            <a:r>
              <a:rPr lang="en-US" dirty="0" smtClean="0"/>
              <a:t>hh.ru </a:t>
            </a:r>
            <a:r>
              <a:rPr lang="ru-RU" dirty="0" smtClean="0"/>
              <a:t>Оренбург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685EA-27FA-4047-B1AB-B272E23A939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4745"/>
            <a:ext cx="419406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966444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146927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52128"/>
          </a:xfrm>
        </p:spPr>
        <p:txBody>
          <a:bodyPr/>
          <a:lstStyle/>
          <a:p>
            <a:r>
              <a:rPr lang="ru-RU" dirty="0"/>
              <a:t>Вакансии сайта </a:t>
            </a:r>
            <a:r>
              <a:rPr lang="en-US" dirty="0"/>
              <a:t>hh.ru </a:t>
            </a:r>
            <a:r>
              <a:rPr lang="ru-RU" dirty="0"/>
              <a:t>Оренбург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4BA3C-E76D-4A15-9A4B-DA7D8D779DA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992888" cy="562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12776"/>
            <a:ext cx="1604010" cy="676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407769"/>
            <a:ext cx="4690437" cy="2880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Управляющая кнопка: возврат 6">
            <a:hlinkClick r:id="rId5" action="ppaction://hlinksldjump" highlightClick="1"/>
          </p:cNvPr>
          <p:cNvSpPr/>
          <p:nvPr/>
        </p:nvSpPr>
        <p:spPr>
          <a:xfrm>
            <a:off x="8316416" y="6407769"/>
            <a:ext cx="720080" cy="28803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222532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/>
              <a:t>Вакансии сайта </a:t>
            </a:r>
            <a:r>
              <a:rPr lang="en-US" sz="3000" dirty="0" smtClean="0"/>
              <a:t>hh.ru</a:t>
            </a:r>
            <a:r>
              <a:rPr lang="ru-RU" sz="3000" dirty="0" smtClean="0"/>
              <a:t> Москва (</a:t>
            </a:r>
            <a:r>
              <a:rPr lang="en-US" sz="3000" dirty="0" smtClean="0"/>
              <a:t>Data mining)</a:t>
            </a:r>
            <a:endParaRPr lang="ru-RU" sz="3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4BA3C-E76D-4A15-9A4B-DA7D8D779DA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19200"/>
            <a:ext cx="3516136" cy="504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933" y="1256274"/>
            <a:ext cx="3384376" cy="515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Прогностические решения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56792"/>
            <a:ext cx="864096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10" y="6275945"/>
            <a:ext cx="3888432" cy="24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533021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Нач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сность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569</Words>
  <Application>Microsoft Office PowerPoint</Application>
  <PresentationFormat>Экран (4:3)</PresentationFormat>
  <Paragraphs>157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Начальная</vt:lpstr>
      <vt:lpstr>Ясность</vt:lpstr>
      <vt:lpstr>01.03.04 Прикладная математика 38.03.05 Бизнес-информатика</vt:lpstr>
      <vt:lpstr>01.03.04 Прикладная математика</vt:lpstr>
      <vt:lpstr>  38.03.05 Бизнес-информатика</vt:lpstr>
      <vt:lpstr>Профессии выпускников</vt:lpstr>
      <vt:lpstr>Места работы выпускников кафедры ММиМЭ</vt:lpstr>
      <vt:lpstr>География трудоустройства  выпускников кафедры ММиМЭ</vt:lpstr>
      <vt:lpstr>Вакансии сайта hh.ru Оренбург</vt:lpstr>
      <vt:lpstr>Вакансии сайта hh.ru Оренбург</vt:lpstr>
      <vt:lpstr>Вакансии сайта hh.ru Москва (Data mining)</vt:lpstr>
      <vt:lpstr>Вакансии сайта hh.ru Москва</vt:lpstr>
      <vt:lpstr>Вакансии сайта hh.ru Москва (оценка рисков)</vt:lpstr>
      <vt:lpstr>Группа для абитуриентов и студентов vk.com/abiturient_feu_pm</vt:lpstr>
      <vt:lpstr>Ждем вас в наших рядах!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Прикладная математика</dc:title>
  <dc:creator>Alina</dc:creator>
  <cp:lastModifiedBy>Alina</cp:lastModifiedBy>
  <cp:revision>60</cp:revision>
  <dcterms:created xsi:type="dcterms:W3CDTF">2017-05-10T17:30:45Z</dcterms:created>
  <dcterms:modified xsi:type="dcterms:W3CDTF">2018-11-15T19:20:42Z</dcterms:modified>
</cp:coreProperties>
</file>